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9" r:id="rId3"/>
    <p:sldId id="260" r:id="rId4"/>
    <p:sldId id="261" r:id="rId5"/>
    <p:sldId id="262" r:id="rId6"/>
    <p:sldId id="263" r:id="rId7"/>
    <p:sldId id="264" r:id="rId8"/>
    <p:sldId id="265" r:id="rId9"/>
    <p:sldId id="268" r:id="rId10"/>
    <p:sldId id="269" r:id="rId11"/>
    <p:sldId id="270" r:id="rId12"/>
    <p:sldId id="271" r:id="rId13"/>
    <p:sldId id="273" r:id="rId14"/>
    <p:sldId id="274" r:id="rId15"/>
    <p:sldId id="275" r:id="rId16"/>
    <p:sldId id="258" r:id="rId17"/>
  </p:sldIdLst>
  <p:sldSz cx="12192000" cy="6858000"/>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23" autoAdjust="0"/>
  </p:normalViewPr>
  <p:slideViewPr>
    <p:cSldViewPr snapToGrid="0">
      <p:cViewPr varScale="1">
        <p:scale>
          <a:sx n="49" d="100"/>
          <a:sy n="49" d="100"/>
        </p:scale>
        <p:origin x="12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1DC5354-179C-4B68-AFD7-AD3A785E196E}" type="datetimeFigureOut">
              <a:rPr lang="tr-TR" smtClean="0"/>
              <a:t>10.09.2018</a:t>
            </a:fld>
            <a:endParaRPr lang="tr-TR"/>
          </a:p>
        </p:txBody>
      </p:sp>
      <p:sp>
        <p:nvSpPr>
          <p:cNvPr id="4" name="Alt Bilgi Yer Tutucusu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05D09B0-913F-4CC2-B3A3-7123179C8E3B}" type="slidenum">
              <a:rPr lang="tr-TR" smtClean="0"/>
              <a:t>‹#›</a:t>
            </a:fld>
            <a:endParaRPr lang="tr-TR"/>
          </a:p>
        </p:txBody>
      </p:sp>
    </p:spTree>
    <p:extLst>
      <p:ext uri="{BB962C8B-B14F-4D97-AF65-F5344CB8AC3E}">
        <p14:creationId xmlns:p14="http://schemas.microsoft.com/office/powerpoint/2010/main" val="1501670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6288D1EB-7AF5-4B2A-9789-60205F33E85E}" type="datetimeFigureOut">
              <a:rPr lang="en-US" smtClean="0"/>
              <a:t>9/10/2018</a:t>
            </a:fld>
            <a:endParaRPr lang="en-US"/>
          </a:p>
        </p:txBody>
      </p:sp>
      <p:sp>
        <p:nvSpPr>
          <p:cNvPr id="4" name="Slayt Görüntüsü Yer Tutucusu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512E14A-AE23-403A-AA2E-152E2AAEE6D3}" type="slidenum">
              <a:rPr lang="en-US" smtClean="0"/>
              <a:t>‹#›</a:t>
            </a:fld>
            <a:endParaRPr lang="en-US"/>
          </a:p>
        </p:txBody>
      </p:sp>
    </p:spTree>
    <p:extLst>
      <p:ext uri="{BB962C8B-B14F-4D97-AF65-F5344CB8AC3E}">
        <p14:creationId xmlns:p14="http://schemas.microsoft.com/office/powerpoint/2010/main" val="87136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p:cNvSpPr>
            <a:spLocks noGrp="1"/>
          </p:cNvSpPr>
          <p:nvPr>
            <p:ph type="dt" sz="half" idx="10"/>
          </p:nvPr>
        </p:nvSpPr>
        <p:spPr/>
        <p:txBody>
          <a:bodyPr/>
          <a:lstStyle/>
          <a:p>
            <a:fld id="{4118B5DA-9B78-44CE-A7D5-60301CD0A3F6}" type="datetime1">
              <a:rPr lang="en-US" smtClean="0"/>
              <a:t>9/10/2018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2644868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442CDAF2-FF06-45A5-885E-A6228702ACBF}" type="datetime1">
              <a:rPr lang="en-US" smtClean="0"/>
              <a:t>9/10/2018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277023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D8880080-E1F9-490E-AA37-1D1CF534EB98}" type="datetime1">
              <a:rPr lang="en-US" smtClean="0"/>
              <a:t>9/10/2018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135659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lvl1pPr>
              <a:defRPr>
                <a:solidFill>
                  <a:srgbClr val="0000FF"/>
                </a:solidFill>
              </a:defRPr>
            </a:lvl1pPr>
          </a:lstStyle>
          <a:p>
            <a:r>
              <a:rPr lang="tr-TR" dirty="0"/>
              <a:t>Asıl başlık stili için tıklatın</a:t>
            </a:r>
            <a:endParaRPr lang="en-US" dirty="0"/>
          </a:p>
        </p:txBody>
      </p:sp>
      <p:sp>
        <p:nvSpPr>
          <p:cNvPr id="3" name="İçerik Yer Tutucusu 2"/>
          <p:cNvSpPr>
            <a:spLocks noGrp="1"/>
          </p:cNvSpPr>
          <p:nvPr>
            <p:ph idx="1"/>
          </p:nvPr>
        </p:nvSpPr>
        <p:spPr/>
        <p:txBody>
          <a:bodyPr/>
          <a:lstStyle>
            <a:lvl1pPr>
              <a:defRPr sz="3600"/>
            </a:lvl1pPr>
            <a:lvl2pPr>
              <a:defRPr sz="3200"/>
            </a:lvl2pPr>
            <a:lvl3pPr>
              <a:defRPr sz="2800"/>
            </a:lvl3pPr>
            <a:lvl4pPr>
              <a:defRPr sz="2400"/>
            </a:lvl4pPr>
            <a:lvl5pPr>
              <a:defRPr sz="2000"/>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Veri Yer Tutucusu 3"/>
          <p:cNvSpPr>
            <a:spLocks noGrp="1"/>
          </p:cNvSpPr>
          <p:nvPr>
            <p:ph type="dt" sz="half" idx="10"/>
          </p:nvPr>
        </p:nvSpPr>
        <p:spPr/>
        <p:txBody>
          <a:bodyPr/>
          <a:lstStyle/>
          <a:p>
            <a:fld id="{0B7B3021-E907-46BC-B012-3FF5D503E13E}" type="datetime1">
              <a:rPr lang="en-US" smtClean="0"/>
              <a:t>9/10/2018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99D34E-CF5C-4AED-9D38-9DFB3142C878}" type="slidenum">
              <a:rPr lang="en-US" smtClean="0"/>
              <a:t>‹#›</a:t>
            </a:fld>
            <a:endParaRPr lang="en-US" dirty="0"/>
          </a:p>
        </p:txBody>
      </p:sp>
    </p:spTree>
    <p:extLst>
      <p:ext uri="{BB962C8B-B14F-4D97-AF65-F5344CB8AC3E}">
        <p14:creationId xmlns:p14="http://schemas.microsoft.com/office/powerpoint/2010/main" val="321679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11C9EC8A-9617-4FCF-B396-D59C1BA5C8EE}" type="datetime1">
              <a:rPr lang="en-US" smtClean="0"/>
              <a:t>9/10/2018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404067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332BB0D9-DE50-4B2F-8883-BB03A358E805}" type="datetime1">
              <a:rPr lang="en-US" smtClean="0"/>
              <a:t>9/10/2018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390361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8C32B724-C311-4795-89B0-E0C35F1D6715}" type="datetime1">
              <a:rPr lang="en-US" smtClean="0"/>
              <a:t>9/10/2018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747815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B2078EE0-EF59-4C91-ADA8-F16142C1DD68}" type="datetime1">
              <a:rPr lang="en-US" smtClean="0"/>
              <a:t>9/10/2018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337381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1AB57F-231B-4A62-8113-FC5ABF3AEF25}" type="datetime1">
              <a:rPr lang="en-US" smtClean="0"/>
              <a:t>9/10/2018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182462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30B93AB7-4843-46E8-AD74-C676252FDFB2}" type="datetime1">
              <a:rPr lang="en-US" smtClean="0"/>
              <a:t>9/10/2018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275914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713F723-C15F-4B80-BA0B-1A736E7F8A27}" type="datetime1">
              <a:rPr lang="en-US" smtClean="0"/>
              <a:t>9/10/2018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199D34E-CF5C-4AED-9D38-9DFB3142C878}" type="slidenum">
              <a:rPr lang="en-US" smtClean="0"/>
              <a:t>‹#›</a:t>
            </a:fld>
            <a:endParaRPr lang="en-US"/>
          </a:p>
        </p:txBody>
      </p:sp>
    </p:spTree>
    <p:extLst>
      <p:ext uri="{BB962C8B-B14F-4D97-AF65-F5344CB8AC3E}">
        <p14:creationId xmlns:p14="http://schemas.microsoft.com/office/powerpoint/2010/main" val="202985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dirty="0"/>
              <a:t>Asıl başlık stili için tıklatın</a:t>
            </a:r>
            <a:endParaRPr lang="en-US" dirty="0"/>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D4484-C0E5-403A-A3EA-F4024FDBC0E2}" type="datetime1">
              <a:rPr lang="en-US" smtClean="0"/>
              <a:t>9/10/2018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9D34E-CF5C-4AED-9D38-9DFB3142C878}" type="slidenum">
              <a:rPr lang="en-US" smtClean="0"/>
              <a:t>‹#›</a:t>
            </a:fld>
            <a:endParaRPr lang="en-US"/>
          </a:p>
        </p:txBody>
      </p:sp>
    </p:spTree>
    <p:extLst>
      <p:ext uri="{BB962C8B-B14F-4D97-AF65-F5344CB8AC3E}">
        <p14:creationId xmlns:p14="http://schemas.microsoft.com/office/powerpoint/2010/main" val="614737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0000F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b.karabuk.edu.tr/umitatilla/" TargetMode="External"/><Relationship Id="rId2" Type="http://schemas.openxmlformats.org/officeDocument/2006/relationships/hyperlink" Target="mailto:umitatila@karabuk.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3600" dirty="0"/>
              <a:t>BLM-111 PROGRAMLAMA DİLLERİ I</a:t>
            </a:r>
            <a:br>
              <a:rPr lang="tr-TR" sz="3600" dirty="0"/>
            </a:br>
            <a:br>
              <a:rPr lang="tr-TR" sz="3600" dirty="0"/>
            </a:br>
            <a:r>
              <a:rPr lang="tr-TR" sz="3600" dirty="0"/>
              <a:t>Ders-5 Algoritma Örnekleri ve Analizi-1</a:t>
            </a:r>
            <a:endParaRPr lang="en-US" sz="3600" dirty="0"/>
          </a:p>
        </p:txBody>
      </p:sp>
      <p:sp>
        <p:nvSpPr>
          <p:cNvPr id="3" name="Alt Başlık 2"/>
          <p:cNvSpPr>
            <a:spLocks noGrp="1"/>
          </p:cNvSpPr>
          <p:nvPr>
            <p:ph type="subTitle" idx="1"/>
          </p:nvPr>
        </p:nvSpPr>
        <p:spPr>
          <a:xfrm>
            <a:off x="1524000" y="4295721"/>
            <a:ext cx="9144000" cy="1655762"/>
          </a:xfrm>
        </p:spPr>
        <p:txBody>
          <a:bodyPr>
            <a:normAutofit/>
          </a:bodyPr>
          <a:lstStyle/>
          <a:p>
            <a:r>
              <a:rPr lang="tr-TR" dirty="0"/>
              <a:t>Yrd. Doç. Dr. Ümit ATİLA</a:t>
            </a:r>
          </a:p>
          <a:p>
            <a:r>
              <a:rPr lang="tr-TR" dirty="0">
                <a:solidFill>
                  <a:srgbClr val="FF0000"/>
                </a:solidFill>
                <a:hlinkClick r:id="rId2"/>
              </a:rPr>
              <a:t>umitatila@karabuk.edu.tr</a:t>
            </a:r>
            <a:endParaRPr lang="tr-TR" dirty="0">
              <a:solidFill>
                <a:srgbClr val="FF0000"/>
              </a:solidFill>
            </a:endParaRPr>
          </a:p>
          <a:p>
            <a:r>
              <a:rPr lang="tr-TR" dirty="0">
                <a:hlinkClick r:id="rId3"/>
              </a:rPr>
              <a:t>http://web.karabuk.edu.tr/umitatilla/</a:t>
            </a:r>
            <a:endParaRPr lang="tr-TR" dirty="0"/>
          </a:p>
          <a:p>
            <a:endParaRPr lang="tr-TR" dirty="0"/>
          </a:p>
          <a:p>
            <a:endParaRPr lang="en-US" dirty="0"/>
          </a:p>
        </p:txBody>
      </p:sp>
    </p:spTree>
    <p:extLst>
      <p:ext uri="{BB962C8B-B14F-4D97-AF65-F5344CB8AC3E}">
        <p14:creationId xmlns:p14="http://schemas.microsoft.com/office/powerpoint/2010/main" val="2436556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Örnek-7</a:t>
            </a:r>
            <a:endParaRPr lang="en-US" dirty="0"/>
          </a:p>
        </p:txBody>
      </p:sp>
      <p:sp>
        <p:nvSpPr>
          <p:cNvPr id="3" name="İçerik Yer Tutucusu 2"/>
          <p:cNvSpPr>
            <a:spLocks noGrp="1"/>
          </p:cNvSpPr>
          <p:nvPr>
            <p:ph idx="1"/>
          </p:nvPr>
        </p:nvSpPr>
        <p:spPr>
          <a:xfrm>
            <a:off x="838200" y="1825625"/>
            <a:ext cx="4269377" cy="4351338"/>
          </a:xfrm>
          <a:ln>
            <a:solidFill>
              <a:schemeClr val="tx1"/>
            </a:solidFill>
          </a:ln>
        </p:spPr>
        <p:txBody>
          <a:bodyPr>
            <a:normAutofit fontScale="70000" lnSpcReduction="20000"/>
          </a:bodyPr>
          <a:lstStyle/>
          <a:p>
            <a:r>
              <a:rPr lang="tr-TR" dirty="0"/>
              <a:t>Klavyeden girilen sayının </a:t>
            </a:r>
            <a:r>
              <a:rPr lang="tr-TR" dirty="0" err="1"/>
              <a:t>faktöryelini</a:t>
            </a:r>
            <a:r>
              <a:rPr lang="tr-TR" dirty="0"/>
              <a:t> hesaplama</a:t>
            </a:r>
          </a:p>
          <a:p>
            <a:pPr marL="0" indent="0">
              <a:buNone/>
            </a:pPr>
            <a:r>
              <a:rPr lang="tr-TR" dirty="0"/>
              <a:t>1. Başla</a:t>
            </a:r>
          </a:p>
          <a:p>
            <a:pPr marL="0" indent="0">
              <a:buNone/>
            </a:pPr>
            <a:r>
              <a:rPr lang="tr-TR" dirty="0"/>
              <a:t>2. </a:t>
            </a:r>
            <a:r>
              <a:rPr lang="tr-TR" dirty="0" err="1"/>
              <a:t>N’i</a:t>
            </a:r>
            <a:r>
              <a:rPr lang="tr-TR" dirty="0"/>
              <a:t> oku</a:t>
            </a:r>
          </a:p>
          <a:p>
            <a:pPr marL="0" indent="0">
              <a:buNone/>
            </a:pPr>
            <a:r>
              <a:rPr lang="tr-TR" dirty="0"/>
              <a:t>3. </a:t>
            </a:r>
            <a:r>
              <a:rPr lang="tr-TR" dirty="0" err="1"/>
              <a:t>Faktor</a:t>
            </a:r>
            <a:r>
              <a:rPr lang="tr-TR" dirty="0"/>
              <a:t> = 1</a:t>
            </a:r>
          </a:p>
          <a:p>
            <a:pPr marL="0" indent="0">
              <a:buNone/>
            </a:pPr>
            <a:r>
              <a:rPr lang="tr-TR" dirty="0"/>
              <a:t>4. S = 1</a:t>
            </a:r>
          </a:p>
          <a:p>
            <a:pPr marL="0" indent="0">
              <a:buNone/>
            </a:pPr>
            <a:r>
              <a:rPr lang="tr-TR" dirty="0"/>
              <a:t>5. Eğer S&lt;=N ise tekrar et</a:t>
            </a:r>
          </a:p>
          <a:p>
            <a:pPr marL="0" indent="0">
              <a:buNone/>
            </a:pPr>
            <a:r>
              <a:rPr lang="tr-TR" dirty="0"/>
              <a:t>       </a:t>
            </a:r>
            <a:r>
              <a:rPr lang="tr-TR" dirty="0" err="1"/>
              <a:t>Faktor</a:t>
            </a:r>
            <a:r>
              <a:rPr lang="tr-TR" dirty="0"/>
              <a:t> = </a:t>
            </a:r>
            <a:r>
              <a:rPr lang="tr-TR" dirty="0" err="1"/>
              <a:t>Faktor</a:t>
            </a:r>
            <a:r>
              <a:rPr lang="tr-TR" dirty="0"/>
              <a:t> * S</a:t>
            </a:r>
          </a:p>
          <a:p>
            <a:pPr marL="0" indent="0">
              <a:buNone/>
            </a:pPr>
            <a:r>
              <a:rPr lang="tr-TR" dirty="0"/>
              <a:t>       S = S+1</a:t>
            </a:r>
          </a:p>
          <a:p>
            <a:pPr marL="0" indent="0">
              <a:buNone/>
            </a:pPr>
            <a:r>
              <a:rPr lang="tr-TR" dirty="0"/>
              <a:t>6. Yaz, </a:t>
            </a:r>
            <a:r>
              <a:rPr lang="tr-TR" dirty="0" err="1"/>
              <a:t>Faktor</a:t>
            </a:r>
            <a:endParaRPr lang="tr-TR" dirty="0"/>
          </a:p>
          <a:p>
            <a:pPr marL="0" indent="0">
              <a:buNone/>
            </a:pPr>
            <a:r>
              <a:rPr lang="tr-TR" dirty="0"/>
              <a:t>7. Dur</a:t>
            </a:r>
          </a:p>
          <a:p>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10</a:t>
            </a:fld>
            <a:endParaRPr lang="en-US" dirty="0"/>
          </a:p>
        </p:txBody>
      </p:sp>
      <p:pic>
        <p:nvPicPr>
          <p:cNvPr id="7" name="Resim 6"/>
          <p:cNvPicPr>
            <a:picLocks noChangeAspect="1"/>
          </p:cNvPicPr>
          <p:nvPr/>
        </p:nvPicPr>
        <p:blipFill>
          <a:blip r:embed="rId2"/>
          <a:stretch>
            <a:fillRect/>
          </a:stretch>
        </p:blipFill>
        <p:spPr>
          <a:xfrm>
            <a:off x="6283614" y="1825625"/>
            <a:ext cx="4575838" cy="4351338"/>
          </a:xfrm>
          <a:prstGeom prst="rect">
            <a:avLst/>
          </a:prstGeom>
        </p:spPr>
      </p:pic>
    </p:spTree>
    <p:extLst>
      <p:ext uri="{BB962C8B-B14F-4D97-AF65-F5344CB8AC3E}">
        <p14:creationId xmlns:p14="http://schemas.microsoft.com/office/powerpoint/2010/main" val="1452442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Örnek-8</a:t>
            </a:r>
            <a:endParaRPr lang="en-US" dirty="0"/>
          </a:p>
        </p:txBody>
      </p:sp>
      <p:sp>
        <p:nvSpPr>
          <p:cNvPr id="3" name="İçerik Yer Tutucusu 2"/>
          <p:cNvSpPr>
            <a:spLocks noGrp="1"/>
          </p:cNvSpPr>
          <p:nvPr>
            <p:ph idx="1"/>
          </p:nvPr>
        </p:nvSpPr>
        <p:spPr/>
        <p:txBody>
          <a:bodyPr/>
          <a:lstStyle/>
          <a:p>
            <a:r>
              <a:rPr lang="tr-TR" dirty="0"/>
              <a:t>Rasgele bir sayı tutulacak. Klavyeden sayı girerek tahmin edilmeye çalışılacak. 10 tahmin hakkı var. Tahmin yanlış yapıldıkça "Daha büyük sayı gir" veya "Daha küçük sayı gir" uyarısı verilecek. Tahmin hakkı dolarsa mesaj verecek. 10 tahmin hakkı dolmadan bulursa bulunda mesajı verilecek.</a:t>
            </a:r>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11</a:t>
            </a:fld>
            <a:endParaRPr lang="en-US" dirty="0"/>
          </a:p>
        </p:txBody>
      </p:sp>
    </p:spTree>
    <p:extLst>
      <p:ext uri="{BB962C8B-B14F-4D97-AF65-F5344CB8AC3E}">
        <p14:creationId xmlns:p14="http://schemas.microsoft.com/office/powerpoint/2010/main" val="3422218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Örnek-8</a:t>
            </a:r>
            <a:endParaRPr lang="en-US" dirty="0"/>
          </a:p>
        </p:txBody>
      </p:sp>
      <p:sp>
        <p:nvSpPr>
          <p:cNvPr id="3" name="İçerik Yer Tutucusu 2"/>
          <p:cNvSpPr>
            <a:spLocks noGrp="1"/>
          </p:cNvSpPr>
          <p:nvPr>
            <p:ph idx="1"/>
          </p:nvPr>
        </p:nvSpPr>
        <p:spPr>
          <a:xfrm>
            <a:off x="838200" y="1460499"/>
            <a:ext cx="4491447" cy="4895851"/>
          </a:xfrm>
          <a:ln>
            <a:solidFill>
              <a:schemeClr val="tx1"/>
            </a:solidFill>
          </a:ln>
        </p:spPr>
        <p:txBody>
          <a:bodyPr>
            <a:normAutofit fontScale="47500" lnSpcReduction="20000"/>
          </a:bodyPr>
          <a:lstStyle/>
          <a:p>
            <a:pPr marL="0" indent="0">
              <a:buNone/>
            </a:pPr>
            <a:r>
              <a:rPr lang="tr-TR" dirty="0"/>
              <a:t>1. Başla</a:t>
            </a:r>
          </a:p>
          <a:p>
            <a:pPr marL="0" indent="0">
              <a:buNone/>
            </a:pPr>
            <a:r>
              <a:rPr lang="tr-TR" dirty="0"/>
              <a:t>2. Rasgele sayı gir, a</a:t>
            </a:r>
          </a:p>
          <a:p>
            <a:pPr marL="0" indent="0">
              <a:buNone/>
            </a:pPr>
            <a:r>
              <a:rPr lang="tr-TR" dirty="0"/>
              <a:t>3. sayaç = 1</a:t>
            </a:r>
          </a:p>
          <a:p>
            <a:pPr marL="0" indent="0">
              <a:buNone/>
            </a:pPr>
            <a:r>
              <a:rPr lang="tr-TR" dirty="0"/>
              <a:t>4. sayaç &lt;= 10 olduğu sürece tekrarla</a:t>
            </a:r>
          </a:p>
          <a:p>
            <a:pPr marL="0" indent="0">
              <a:buNone/>
            </a:pPr>
            <a:r>
              <a:rPr lang="tr-TR" dirty="0"/>
              <a:t>	Klavyeden sayı gir, x</a:t>
            </a:r>
          </a:p>
          <a:p>
            <a:pPr marL="0" indent="0">
              <a:buNone/>
            </a:pPr>
            <a:r>
              <a:rPr lang="tr-TR" dirty="0"/>
              <a:t>	eğer x==a ise </a:t>
            </a:r>
          </a:p>
          <a:p>
            <a:pPr marL="0" indent="0">
              <a:buNone/>
            </a:pPr>
            <a:r>
              <a:rPr lang="tr-TR" dirty="0"/>
              <a:t>	     yaz "Tebrikler"</a:t>
            </a:r>
          </a:p>
          <a:p>
            <a:pPr marL="0" indent="0">
              <a:buNone/>
            </a:pPr>
            <a:r>
              <a:rPr lang="tr-TR" dirty="0"/>
              <a:t>	     git Adım-6</a:t>
            </a:r>
          </a:p>
          <a:p>
            <a:pPr marL="0" indent="0">
              <a:buNone/>
            </a:pPr>
            <a:r>
              <a:rPr lang="tr-TR" dirty="0"/>
              <a:t>	değilse eğer x&gt;a ise </a:t>
            </a:r>
          </a:p>
          <a:p>
            <a:pPr marL="0" indent="0">
              <a:buNone/>
            </a:pPr>
            <a:r>
              <a:rPr lang="tr-TR" dirty="0"/>
              <a:t>	     yaz "Daha küçük sayı gir"</a:t>
            </a:r>
          </a:p>
          <a:p>
            <a:pPr marL="0" indent="0">
              <a:buNone/>
            </a:pPr>
            <a:r>
              <a:rPr lang="tr-TR" dirty="0"/>
              <a:t>	değilse yaz "Daha büyük sayı gir"</a:t>
            </a:r>
          </a:p>
          <a:p>
            <a:pPr marL="0" indent="0">
              <a:buNone/>
            </a:pPr>
            <a:r>
              <a:rPr lang="tr-TR" dirty="0"/>
              <a:t>	sayaç ++</a:t>
            </a:r>
          </a:p>
          <a:p>
            <a:pPr marL="0" indent="0">
              <a:buNone/>
            </a:pPr>
            <a:r>
              <a:rPr lang="tr-TR" dirty="0"/>
              <a:t>5. yaz "Üzgünüm bulamadınız"</a:t>
            </a:r>
          </a:p>
          <a:p>
            <a:pPr marL="0" indent="0">
              <a:buNone/>
            </a:pPr>
            <a:r>
              <a:rPr lang="tr-TR" dirty="0"/>
              <a:t>6.Bitir</a:t>
            </a:r>
          </a:p>
        </p:txBody>
      </p:sp>
      <p:sp>
        <p:nvSpPr>
          <p:cNvPr id="4" name="Slayt Numarası Yer Tutucusu 3"/>
          <p:cNvSpPr>
            <a:spLocks noGrp="1"/>
          </p:cNvSpPr>
          <p:nvPr>
            <p:ph type="sldNum" sz="quarter" idx="12"/>
          </p:nvPr>
        </p:nvSpPr>
        <p:spPr/>
        <p:txBody>
          <a:bodyPr/>
          <a:lstStyle/>
          <a:p>
            <a:fld id="{C199D34E-CF5C-4AED-9D38-9DFB3142C878}" type="slidenum">
              <a:rPr lang="en-US" smtClean="0"/>
              <a:t>12</a:t>
            </a:fld>
            <a:endParaRPr lang="en-US" dirty="0"/>
          </a:p>
        </p:txBody>
      </p:sp>
      <p:pic>
        <p:nvPicPr>
          <p:cNvPr id="6" name="Resim 5"/>
          <p:cNvPicPr>
            <a:picLocks noChangeAspect="1"/>
          </p:cNvPicPr>
          <p:nvPr/>
        </p:nvPicPr>
        <p:blipFill>
          <a:blip r:embed="rId2"/>
          <a:stretch>
            <a:fillRect/>
          </a:stretch>
        </p:blipFill>
        <p:spPr>
          <a:xfrm>
            <a:off x="5486402" y="1460498"/>
            <a:ext cx="6505302" cy="4895851"/>
          </a:xfrm>
          <a:prstGeom prst="rect">
            <a:avLst/>
          </a:prstGeom>
        </p:spPr>
      </p:pic>
    </p:spTree>
    <p:extLst>
      <p:ext uri="{BB962C8B-B14F-4D97-AF65-F5344CB8AC3E}">
        <p14:creationId xmlns:p14="http://schemas.microsoft.com/office/powerpoint/2010/main" val="280449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Örnek-9</a:t>
            </a:r>
          </a:p>
        </p:txBody>
      </p:sp>
      <p:sp>
        <p:nvSpPr>
          <p:cNvPr id="3" name="İçerik Yer Tutucusu 2"/>
          <p:cNvSpPr>
            <a:spLocks noGrp="1"/>
          </p:cNvSpPr>
          <p:nvPr>
            <p:ph idx="1"/>
          </p:nvPr>
        </p:nvSpPr>
        <p:spPr>
          <a:xfrm>
            <a:off x="838200" y="1825625"/>
            <a:ext cx="3328851" cy="4351338"/>
          </a:xfrm>
        </p:spPr>
        <p:txBody>
          <a:bodyPr>
            <a:normAutofit fontScale="70000" lnSpcReduction="20000"/>
          </a:bodyPr>
          <a:lstStyle/>
          <a:p>
            <a:r>
              <a:rPr lang="tr-TR" dirty="0"/>
              <a:t>3 basamaklı tüm </a:t>
            </a:r>
            <a:r>
              <a:rPr lang="tr-TR" b="1" dirty="0"/>
              <a:t>Armstrong</a:t>
            </a:r>
            <a:r>
              <a:rPr lang="tr-TR" dirty="0"/>
              <a:t> sayılarını ekrana yazdıran programın akış diyagramını oluşturun.</a:t>
            </a:r>
            <a:endParaRPr lang="en-US" dirty="0"/>
          </a:p>
          <a:p>
            <a:r>
              <a:rPr lang="tr-TR" dirty="0"/>
              <a:t>Not: Bir sayının basamaklarının küplerinin toplamı sayının kendisine eşitse o sayı </a:t>
            </a:r>
            <a:r>
              <a:rPr lang="tr-TR" dirty="0" err="1"/>
              <a:t>armstrong</a:t>
            </a:r>
            <a:r>
              <a:rPr lang="tr-TR" dirty="0"/>
              <a:t> 	sayısıdır.</a:t>
            </a:r>
            <a:endParaRPr lang="en-US" dirty="0"/>
          </a:p>
          <a:p>
            <a:endParaRPr lang="tr-TR"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13</a:t>
            </a:fld>
            <a:endParaRPr lang="en-US" dirty="0"/>
          </a:p>
        </p:txBody>
      </p:sp>
      <p:pic>
        <p:nvPicPr>
          <p:cNvPr id="6" name="Resim 5"/>
          <p:cNvPicPr>
            <a:picLocks noChangeAspect="1"/>
          </p:cNvPicPr>
          <p:nvPr/>
        </p:nvPicPr>
        <p:blipFill>
          <a:blip r:embed="rId2"/>
          <a:stretch>
            <a:fillRect/>
          </a:stretch>
        </p:blipFill>
        <p:spPr>
          <a:xfrm>
            <a:off x="5474872" y="1825626"/>
            <a:ext cx="5416149" cy="4351338"/>
          </a:xfrm>
          <a:prstGeom prst="rect">
            <a:avLst/>
          </a:prstGeom>
        </p:spPr>
      </p:pic>
    </p:spTree>
    <p:extLst>
      <p:ext uri="{BB962C8B-B14F-4D97-AF65-F5344CB8AC3E}">
        <p14:creationId xmlns:p14="http://schemas.microsoft.com/office/powerpoint/2010/main" val="3604871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Örnek-10</a:t>
            </a:r>
          </a:p>
        </p:txBody>
      </p:sp>
      <p:sp>
        <p:nvSpPr>
          <p:cNvPr id="3" name="İçerik Yer Tutucusu 2"/>
          <p:cNvSpPr>
            <a:spLocks noGrp="1"/>
          </p:cNvSpPr>
          <p:nvPr>
            <p:ph idx="1"/>
          </p:nvPr>
        </p:nvSpPr>
        <p:spPr/>
        <p:txBody>
          <a:bodyPr>
            <a:normAutofit fontScale="85000" lnSpcReduction="20000"/>
          </a:bodyPr>
          <a:lstStyle/>
          <a:p>
            <a:r>
              <a:rPr lang="tr-TR" dirty="0"/>
              <a:t>8- Bir işletmede çalışan elemanlara normal ücretlerine ek olarak ürettikleri parça sayısına göre ek ücret verilmektedir. Parça başına ücret aşağıdaki şartlara göre verilmektedir:</a:t>
            </a:r>
            <a:endParaRPr lang="en-US" dirty="0"/>
          </a:p>
          <a:p>
            <a:r>
              <a:rPr lang="tr-TR" dirty="0"/>
              <a:t>	Parça sayısı (0,10) arası için parça başına 5000,</a:t>
            </a:r>
            <a:endParaRPr lang="en-US" dirty="0"/>
          </a:p>
          <a:p>
            <a:r>
              <a:rPr lang="tr-TR" dirty="0"/>
              <a:t>	Parça sayısı [10,30) arası için parça başına 8000,</a:t>
            </a:r>
            <a:endParaRPr lang="en-US" dirty="0"/>
          </a:p>
          <a:p>
            <a:r>
              <a:rPr lang="tr-TR" dirty="0"/>
              <a:t>	Parça sayısı 30 ve yukarısı için parça başına 12000</a:t>
            </a:r>
            <a:endParaRPr lang="en-US" dirty="0"/>
          </a:p>
          <a:p>
            <a:r>
              <a:rPr lang="tr-TR" dirty="0"/>
              <a:t>Buna göre normal maaşı ve ürettiği parça sayısı bilgilerini alarak elamanın alacağı toplam maaşı hesaplayan algoritmanın akış diyagramını çiziniz.</a:t>
            </a:r>
            <a:endParaRPr lang="en-US" dirty="0"/>
          </a:p>
          <a:p>
            <a:endParaRPr lang="tr-TR"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14</a:t>
            </a:fld>
            <a:endParaRPr lang="en-US" dirty="0"/>
          </a:p>
        </p:txBody>
      </p:sp>
    </p:spTree>
    <p:extLst>
      <p:ext uri="{BB962C8B-B14F-4D97-AF65-F5344CB8AC3E}">
        <p14:creationId xmlns:p14="http://schemas.microsoft.com/office/powerpoint/2010/main" val="3549551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Örnek-10</a:t>
            </a:r>
            <a:endParaRPr lang="tr-TR"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15</a:t>
            </a:fld>
            <a:endParaRPr lang="en-US" dirty="0"/>
          </a:p>
        </p:txBody>
      </p:sp>
      <p:pic>
        <p:nvPicPr>
          <p:cNvPr id="7" name="İçerik Yer Tutucusu 6"/>
          <p:cNvPicPr>
            <a:picLocks noGrp="1" noChangeAspect="1"/>
          </p:cNvPicPr>
          <p:nvPr>
            <p:ph idx="1"/>
          </p:nvPr>
        </p:nvPicPr>
        <p:blipFill>
          <a:blip r:embed="rId2"/>
          <a:stretch>
            <a:fillRect/>
          </a:stretch>
        </p:blipFill>
        <p:spPr>
          <a:xfrm>
            <a:off x="3297212" y="1505118"/>
            <a:ext cx="5597575" cy="4851232"/>
          </a:xfrm>
          <a:prstGeom prst="rect">
            <a:avLst/>
          </a:prstGeom>
        </p:spPr>
      </p:pic>
    </p:spTree>
    <p:extLst>
      <p:ext uri="{BB962C8B-B14F-4D97-AF65-F5344CB8AC3E}">
        <p14:creationId xmlns:p14="http://schemas.microsoft.com/office/powerpoint/2010/main" val="268963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a:t>
            </a:r>
            <a:endParaRPr lang="en-US" dirty="0"/>
          </a:p>
        </p:txBody>
      </p:sp>
      <p:sp>
        <p:nvSpPr>
          <p:cNvPr id="3" name="İçerik Yer Tutucusu 2"/>
          <p:cNvSpPr>
            <a:spLocks noGrp="1"/>
          </p:cNvSpPr>
          <p:nvPr>
            <p:ph idx="1"/>
          </p:nvPr>
        </p:nvSpPr>
        <p:spPr/>
        <p:txBody>
          <a:bodyPr>
            <a:normAutofit/>
          </a:bodyPr>
          <a:lstStyle/>
          <a:p>
            <a:r>
              <a:rPr lang="en-GB" dirty="0" err="1"/>
              <a:t>Kaan</a:t>
            </a:r>
            <a:r>
              <a:rPr lang="en-GB" dirty="0"/>
              <a:t> Aslan, “</a:t>
            </a:r>
            <a:r>
              <a:rPr lang="en-GB" dirty="0" err="1"/>
              <a:t>A’dan</a:t>
            </a:r>
            <a:r>
              <a:rPr lang="en-GB" dirty="0"/>
              <a:t> </a:t>
            </a:r>
            <a:r>
              <a:rPr lang="en-GB" dirty="0" err="1"/>
              <a:t>Z’ye</a:t>
            </a:r>
            <a:r>
              <a:rPr lang="en-GB" dirty="0"/>
              <a:t> C </a:t>
            </a:r>
            <a:r>
              <a:rPr lang="en-GB" dirty="0" err="1"/>
              <a:t>Klavuzu</a:t>
            </a:r>
            <a:r>
              <a:rPr lang="en-GB" dirty="0"/>
              <a:t> 8. </a:t>
            </a:r>
            <a:r>
              <a:rPr lang="en-GB" dirty="0" err="1"/>
              <a:t>Basım</a:t>
            </a:r>
            <a:r>
              <a:rPr lang="en-GB" dirty="0"/>
              <a:t>”, </a:t>
            </a:r>
            <a:r>
              <a:rPr lang="en-GB" dirty="0" err="1"/>
              <a:t>Pusula</a:t>
            </a:r>
            <a:r>
              <a:rPr lang="en-GB" dirty="0"/>
              <a:t> </a:t>
            </a:r>
            <a:r>
              <a:rPr lang="en-GB" dirty="0" err="1"/>
              <a:t>Yayıncılık</a:t>
            </a:r>
            <a:r>
              <a:rPr lang="en-GB" dirty="0"/>
              <a:t>, 2002</a:t>
            </a:r>
            <a:endParaRPr lang="tr-TR" dirty="0"/>
          </a:p>
          <a:p>
            <a:r>
              <a:rPr lang="tr-TR" dirty="0"/>
              <a:t>Bayram AKGÜL, C Programlama Ders notları</a:t>
            </a:r>
          </a:p>
          <a:p>
            <a:r>
              <a:rPr lang="tr-TR" dirty="0"/>
              <a:t>"C How </a:t>
            </a:r>
            <a:r>
              <a:rPr lang="tr-TR" dirty="0" err="1"/>
              <a:t>to</a:t>
            </a:r>
            <a:r>
              <a:rPr lang="tr-TR" dirty="0"/>
              <a:t> Program", </a:t>
            </a:r>
            <a:r>
              <a:rPr lang="en-US" dirty="0"/>
              <a:t>Paul J. </a:t>
            </a:r>
            <a:r>
              <a:rPr lang="en-US" dirty="0" err="1"/>
              <a:t>Deitel</a:t>
            </a:r>
            <a:r>
              <a:rPr lang="tr-TR" dirty="0"/>
              <a:t>, </a:t>
            </a:r>
            <a:r>
              <a:rPr lang="tr-TR" dirty="0" err="1"/>
              <a:t>Harvey</a:t>
            </a:r>
            <a:r>
              <a:rPr lang="tr-TR" dirty="0"/>
              <a:t> </a:t>
            </a:r>
            <a:r>
              <a:rPr lang="tr-TR" dirty="0" err="1"/>
              <a:t>Deitel</a:t>
            </a:r>
            <a:r>
              <a:rPr lang="tr-TR" dirty="0"/>
              <a:t>.</a:t>
            </a:r>
          </a:p>
          <a:p>
            <a:r>
              <a:rPr lang="tr-TR" dirty="0"/>
              <a:t>Fahri Vatansever, "Algoritma Geliştirme ve Programlamaya Giriş"</a:t>
            </a:r>
          </a:p>
        </p:txBody>
      </p:sp>
      <p:sp>
        <p:nvSpPr>
          <p:cNvPr id="4" name="Slayt Numarası Yer Tutucusu 3"/>
          <p:cNvSpPr>
            <a:spLocks noGrp="1"/>
          </p:cNvSpPr>
          <p:nvPr>
            <p:ph type="sldNum" sz="quarter" idx="12"/>
          </p:nvPr>
        </p:nvSpPr>
        <p:spPr/>
        <p:txBody>
          <a:bodyPr/>
          <a:lstStyle/>
          <a:p>
            <a:fld id="{C199D34E-CF5C-4AED-9D38-9DFB3142C878}" type="slidenum">
              <a:rPr lang="en-US" smtClean="0"/>
              <a:t>16</a:t>
            </a:fld>
            <a:endParaRPr lang="en-US" dirty="0"/>
          </a:p>
        </p:txBody>
      </p:sp>
    </p:spTree>
    <p:extLst>
      <p:ext uri="{BB962C8B-B14F-4D97-AF65-F5344CB8AC3E}">
        <p14:creationId xmlns:p14="http://schemas.microsoft.com/office/powerpoint/2010/main" val="205166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Örnek-1</a:t>
            </a:r>
            <a:endParaRPr lang="en-US" dirty="0"/>
          </a:p>
        </p:txBody>
      </p:sp>
      <p:sp>
        <p:nvSpPr>
          <p:cNvPr id="3" name="İçerik Yer Tutucusu 2"/>
          <p:cNvSpPr>
            <a:spLocks noGrp="1"/>
          </p:cNvSpPr>
          <p:nvPr>
            <p:ph idx="1"/>
          </p:nvPr>
        </p:nvSpPr>
        <p:spPr>
          <a:xfrm>
            <a:off x="838200" y="1825625"/>
            <a:ext cx="4883331" cy="4351338"/>
          </a:xfrm>
          <a:ln>
            <a:solidFill>
              <a:schemeClr val="tx1"/>
            </a:solidFill>
          </a:ln>
        </p:spPr>
        <p:txBody>
          <a:bodyPr>
            <a:normAutofit fontScale="70000" lnSpcReduction="20000"/>
          </a:bodyPr>
          <a:lstStyle/>
          <a:p>
            <a:r>
              <a:rPr lang="tr-TR" dirty="0"/>
              <a:t>Klavyeden girilen iki sayıdan büyük olanını ekrana yazdırma </a:t>
            </a:r>
          </a:p>
          <a:p>
            <a:pPr marL="0" indent="0">
              <a:buNone/>
            </a:pPr>
            <a:r>
              <a:rPr lang="tr-TR" dirty="0"/>
              <a:t>1.Başla</a:t>
            </a:r>
          </a:p>
          <a:p>
            <a:pPr marL="0" indent="0">
              <a:buNone/>
            </a:pPr>
            <a:r>
              <a:rPr lang="tr-TR" dirty="0"/>
              <a:t>2.Birinci sayıyı gir, x</a:t>
            </a:r>
          </a:p>
          <a:p>
            <a:pPr marL="0" indent="0">
              <a:buNone/>
            </a:pPr>
            <a:r>
              <a:rPr lang="tr-TR" dirty="0"/>
              <a:t>3.İkinci sayıyı gir, y</a:t>
            </a:r>
          </a:p>
          <a:p>
            <a:pPr marL="0" indent="0">
              <a:buNone/>
            </a:pPr>
            <a:r>
              <a:rPr lang="tr-TR" dirty="0"/>
              <a:t>4.eğer x&gt;y ise </a:t>
            </a:r>
          </a:p>
          <a:p>
            <a:pPr marL="457200" lvl="1" indent="0">
              <a:buNone/>
            </a:pPr>
            <a:r>
              <a:rPr lang="tr-TR" dirty="0"/>
              <a:t>yaz "1. sayı büyüktür"</a:t>
            </a:r>
          </a:p>
          <a:p>
            <a:pPr marL="0" indent="0">
              <a:buNone/>
            </a:pPr>
            <a:r>
              <a:rPr lang="tr-TR" dirty="0"/>
              <a:t>5.değilse eğer y&gt;x ise </a:t>
            </a:r>
          </a:p>
          <a:p>
            <a:pPr marL="457200" lvl="1" indent="0">
              <a:buNone/>
            </a:pPr>
            <a:r>
              <a:rPr lang="tr-TR" dirty="0"/>
              <a:t>yaz "2. sayı büyüktür"</a:t>
            </a:r>
          </a:p>
          <a:p>
            <a:pPr marL="0" indent="0">
              <a:buNone/>
            </a:pPr>
            <a:r>
              <a:rPr lang="tr-TR" dirty="0"/>
              <a:t>6.değilse </a:t>
            </a:r>
          </a:p>
          <a:p>
            <a:pPr marL="457200" lvl="1" indent="0">
              <a:buNone/>
            </a:pPr>
            <a:r>
              <a:rPr lang="tr-TR" dirty="0"/>
              <a:t>yaz "sayılar birbirine eşittir"</a:t>
            </a:r>
          </a:p>
          <a:p>
            <a:pPr marL="0" indent="0">
              <a:buNone/>
            </a:pPr>
            <a:r>
              <a:rPr lang="tr-TR" dirty="0"/>
              <a:t>7.Bitir</a:t>
            </a:r>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2</a:t>
            </a:fld>
            <a:endParaRPr lang="en-US" dirty="0"/>
          </a:p>
        </p:txBody>
      </p:sp>
      <p:pic>
        <p:nvPicPr>
          <p:cNvPr id="5" name="Resim 4"/>
          <p:cNvPicPr>
            <a:picLocks noChangeAspect="1"/>
          </p:cNvPicPr>
          <p:nvPr/>
        </p:nvPicPr>
        <p:blipFill>
          <a:blip r:embed="rId2"/>
          <a:stretch>
            <a:fillRect/>
          </a:stretch>
        </p:blipFill>
        <p:spPr>
          <a:xfrm>
            <a:off x="6096000" y="1825625"/>
            <a:ext cx="5389575" cy="4351338"/>
          </a:xfrm>
          <a:prstGeom prst="rect">
            <a:avLst/>
          </a:prstGeom>
        </p:spPr>
      </p:pic>
    </p:spTree>
    <p:extLst>
      <p:ext uri="{BB962C8B-B14F-4D97-AF65-F5344CB8AC3E}">
        <p14:creationId xmlns:p14="http://schemas.microsoft.com/office/powerpoint/2010/main" val="46735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Örnek-2</a:t>
            </a:r>
            <a:endParaRPr lang="en-US" dirty="0"/>
          </a:p>
        </p:txBody>
      </p:sp>
      <p:sp>
        <p:nvSpPr>
          <p:cNvPr id="3" name="İçerik Yer Tutucusu 2"/>
          <p:cNvSpPr>
            <a:spLocks noGrp="1"/>
          </p:cNvSpPr>
          <p:nvPr>
            <p:ph idx="1"/>
          </p:nvPr>
        </p:nvSpPr>
        <p:spPr>
          <a:xfrm>
            <a:off x="838200" y="1825625"/>
            <a:ext cx="4961710" cy="4705804"/>
          </a:xfrm>
          <a:ln>
            <a:solidFill>
              <a:schemeClr val="tx1"/>
            </a:solidFill>
          </a:ln>
        </p:spPr>
        <p:txBody>
          <a:bodyPr>
            <a:noAutofit/>
          </a:bodyPr>
          <a:lstStyle/>
          <a:p>
            <a:r>
              <a:rPr lang="tr-TR" sz="1800" dirty="0"/>
              <a:t>Girilen vize ve final notuna göre </a:t>
            </a:r>
            <a:r>
              <a:rPr lang="tr-TR" sz="1800" dirty="0" err="1"/>
              <a:t>öğencinin</a:t>
            </a:r>
            <a:r>
              <a:rPr lang="tr-TR" sz="1800" dirty="0"/>
              <a:t> dersten geçip geçmediğini bulma.</a:t>
            </a:r>
          </a:p>
          <a:p>
            <a:pPr marL="0" indent="0">
              <a:buNone/>
            </a:pPr>
            <a:r>
              <a:rPr lang="tr-TR" sz="1800" dirty="0"/>
              <a:t>1.BAŞLA</a:t>
            </a:r>
          </a:p>
          <a:p>
            <a:pPr marL="0" indent="0">
              <a:buNone/>
            </a:pPr>
            <a:r>
              <a:rPr lang="tr-TR" sz="1800" dirty="0"/>
              <a:t>2.YAZ (“Vize notunu gir”)</a:t>
            </a:r>
          </a:p>
          <a:p>
            <a:pPr marL="0" indent="0">
              <a:buNone/>
            </a:pPr>
            <a:r>
              <a:rPr lang="tr-TR" sz="1800" dirty="0"/>
              <a:t>3.OKU vize</a:t>
            </a:r>
          </a:p>
          <a:p>
            <a:pPr marL="0" indent="0">
              <a:buNone/>
            </a:pPr>
            <a:r>
              <a:rPr lang="tr-TR" sz="1800" dirty="0"/>
              <a:t>4.YAZ (“Final notunu gir”)</a:t>
            </a:r>
          </a:p>
          <a:p>
            <a:pPr marL="0" indent="0">
              <a:buNone/>
            </a:pPr>
            <a:r>
              <a:rPr lang="tr-TR" sz="1800" dirty="0"/>
              <a:t>5.OKU final</a:t>
            </a:r>
          </a:p>
          <a:p>
            <a:pPr marL="0" indent="0">
              <a:buNone/>
            </a:pPr>
            <a:r>
              <a:rPr lang="tr-TR" sz="1800" dirty="0"/>
              <a:t>6.ortalama=vize * 0.40 + final * 0.60</a:t>
            </a:r>
          </a:p>
          <a:p>
            <a:pPr marL="0" indent="0">
              <a:buNone/>
            </a:pPr>
            <a:r>
              <a:rPr lang="tr-TR" sz="1800" dirty="0"/>
              <a:t>7.EĞER ortalama &gt;= 60 İSE</a:t>
            </a:r>
          </a:p>
          <a:p>
            <a:pPr marL="0" indent="0">
              <a:buNone/>
            </a:pPr>
            <a:r>
              <a:rPr lang="tr-TR" sz="1800" dirty="0"/>
              <a:t>       YAZ “Öğrenci Dersten Geçti”</a:t>
            </a:r>
          </a:p>
          <a:p>
            <a:pPr marL="0" indent="0">
              <a:buNone/>
            </a:pPr>
            <a:r>
              <a:rPr lang="tr-TR" sz="1800" dirty="0"/>
              <a:t>8.DEĞİLSE</a:t>
            </a:r>
          </a:p>
          <a:p>
            <a:pPr marL="0" indent="0">
              <a:buNone/>
            </a:pPr>
            <a:r>
              <a:rPr lang="tr-TR" sz="1800" dirty="0"/>
              <a:t>       YAZ “Öğrenci Dersten Kaldı“</a:t>
            </a:r>
          </a:p>
          <a:p>
            <a:pPr marL="0" indent="0">
              <a:buNone/>
            </a:pPr>
            <a:r>
              <a:rPr lang="tr-TR" sz="1800" dirty="0"/>
              <a:t>9.BİTİR</a:t>
            </a:r>
            <a:endParaRPr lang="en-US" sz="1800"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3</a:t>
            </a:fld>
            <a:endParaRPr lang="en-US" dirty="0"/>
          </a:p>
        </p:txBody>
      </p:sp>
      <p:pic>
        <p:nvPicPr>
          <p:cNvPr id="5" name="Resim 4"/>
          <p:cNvPicPr>
            <a:picLocks noChangeAspect="1"/>
          </p:cNvPicPr>
          <p:nvPr/>
        </p:nvPicPr>
        <p:blipFill>
          <a:blip r:embed="rId2"/>
          <a:stretch>
            <a:fillRect/>
          </a:stretch>
        </p:blipFill>
        <p:spPr>
          <a:xfrm>
            <a:off x="6050470" y="1825624"/>
            <a:ext cx="5120260" cy="4705805"/>
          </a:xfrm>
          <a:prstGeom prst="rect">
            <a:avLst/>
          </a:prstGeom>
        </p:spPr>
      </p:pic>
    </p:spTree>
    <p:extLst>
      <p:ext uri="{BB962C8B-B14F-4D97-AF65-F5344CB8AC3E}">
        <p14:creationId xmlns:p14="http://schemas.microsoft.com/office/powerpoint/2010/main" val="290929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Örnek-3</a:t>
            </a:r>
            <a:endParaRPr lang="en-US" dirty="0"/>
          </a:p>
        </p:txBody>
      </p:sp>
      <p:sp>
        <p:nvSpPr>
          <p:cNvPr id="3" name="İçerik Yer Tutucusu 2"/>
          <p:cNvSpPr>
            <a:spLocks noGrp="1"/>
          </p:cNvSpPr>
          <p:nvPr>
            <p:ph idx="1"/>
          </p:nvPr>
        </p:nvSpPr>
        <p:spPr>
          <a:xfrm>
            <a:off x="838198" y="1825625"/>
            <a:ext cx="5523413" cy="4351338"/>
          </a:xfrm>
          <a:ln>
            <a:solidFill>
              <a:schemeClr val="tx1"/>
            </a:solidFill>
          </a:ln>
        </p:spPr>
        <p:txBody>
          <a:bodyPr>
            <a:normAutofit/>
          </a:bodyPr>
          <a:lstStyle/>
          <a:p>
            <a:pPr marL="0" indent="0">
              <a:buNone/>
            </a:pPr>
            <a:r>
              <a:rPr lang="tr-TR" sz="2400" dirty="0"/>
              <a:t>1'den 25'e kadar tek sayıları ekrana yazdırma.</a:t>
            </a:r>
          </a:p>
          <a:p>
            <a:pPr marL="0" indent="0">
              <a:buNone/>
            </a:pPr>
            <a:r>
              <a:rPr lang="tr-TR" sz="2400" dirty="0"/>
              <a:t>1. BAŞLA</a:t>
            </a:r>
            <a:br>
              <a:rPr lang="tr-TR" sz="2400" dirty="0"/>
            </a:br>
            <a:r>
              <a:rPr lang="tr-TR" sz="2400" dirty="0"/>
              <a:t>2. </a:t>
            </a:r>
            <a:r>
              <a:rPr lang="tr-TR" sz="2400" dirty="0" err="1"/>
              <a:t>Sayac</a:t>
            </a:r>
            <a:r>
              <a:rPr lang="tr-TR" sz="2400" dirty="0"/>
              <a:t>=1</a:t>
            </a:r>
          </a:p>
          <a:p>
            <a:pPr marL="0" indent="0">
              <a:buNone/>
            </a:pPr>
            <a:r>
              <a:rPr lang="tr-TR" sz="2400" dirty="0"/>
              <a:t>3. </a:t>
            </a:r>
            <a:r>
              <a:rPr lang="tr-TR" sz="2400" dirty="0" err="1"/>
              <a:t>Sayac</a:t>
            </a:r>
            <a:r>
              <a:rPr lang="tr-TR" sz="2400" dirty="0"/>
              <a:t> &lt;=25 olduğu sürece tekrarla</a:t>
            </a:r>
            <a:br>
              <a:rPr lang="tr-TR" sz="2400" dirty="0"/>
            </a:br>
            <a:r>
              <a:rPr lang="tr-TR" sz="2400" dirty="0"/>
              <a:t>       EĞER </a:t>
            </a:r>
            <a:r>
              <a:rPr lang="tr-TR" sz="2400" dirty="0" err="1"/>
              <a:t>Sayac</a:t>
            </a:r>
            <a:r>
              <a:rPr lang="tr-TR" sz="2400" dirty="0"/>
              <a:t> Mod2 != 0 İSE</a:t>
            </a:r>
            <a:br>
              <a:rPr lang="tr-TR" sz="2400" dirty="0"/>
            </a:br>
            <a:r>
              <a:rPr lang="tr-TR" sz="2400" dirty="0"/>
              <a:t>            YAZ </a:t>
            </a:r>
            <a:r>
              <a:rPr lang="tr-TR" sz="2400" dirty="0" err="1"/>
              <a:t>Sayac</a:t>
            </a:r>
            <a:br>
              <a:rPr lang="tr-TR" sz="2400" dirty="0"/>
            </a:br>
            <a:r>
              <a:rPr lang="tr-TR" sz="2400" dirty="0"/>
              <a:t>       </a:t>
            </a:r>
            <a:r>
              <a:rPr lang="tr-TR" sz="2400" dirty="0" err="1"/>
              <a:t>Sayac</a:t>
            </a:r>
            <a:r>
              <a:rPr lang="tr-TR" sz="2400" dirty="0"/>
              <a:t>=Sayac+1</a:t>
            </a:r>
            <a:br>
              <a:rPr lang="tr-TR" sz="2400" dirty="0"/>
            </a:br>
            <a:r>
              <a:rPr lang="tr-TR" sz="2400" dirty="0"/>
              <a:t>4. BİTİR</a:t>
            </a:r>
          </a:p>
          <a:p>
            <a:endParaRPr lang="en-US" sz="2400"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4</a:t>
            </a:fld>
            <a:endParaRPr lang="en-US" dirty="0"/>
          </a:p>
        </p:txBody>
      </p:sp>
      <p:pic>
        <p:nvPicPr>
          <p:cNvPr id="5" name="Resim 4"/>
          <p:cNvPicPr>
            <a:picLocks noChangeAspect="1"/>
          </p:cNvPicPr>
          <p:nvPr/>
        </p:nvPicPr>
        <p:blipFill>
          <a:blip r:embed="rId2"/>
          <a:stretch>
            <a:fillRect/>
          </a:stretch>
        </p:blipFill>
        <p:spPr>
          <a:xfrm>
            <a:off x="6727371" y="1825625"/>
            <a:ext cx="5173436" cy="4351338"/>
          </a:xfrm>
          <a:prstGeom prst="rect">
            <a:avLst/>
          </a:prstGeom>
        </p:spPr>
      </p:pic>
    </p:spTree>
    <p:extLst>
      <p:ext uri="{BB962C8B-B14F-4D97-AF65-F5344CB8AC3E}">
        <p14:creationId xmlns:p14="http://schemas.microsoft.com/office/powerpoint/2010/main" val="14554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Örnek-4</a:t>
            </a:r>
            <a:endParaRPr lang="en-US" dirty="0"/>
          </a:p>
        </p:txBody>
      </p:sp>
      <p:sp>
        <p:nvSpPr>
          <p:cNvPr id="3" name="İçerik Yer Tutucusu 2"/>
          <p:cNvSpPr>
            <a:spLocks noGrp="1"/>
          </p:cNvSpPr>
          <p:nvPr>
            <p:ph idx="1"/>
          </p:nvPr>
        </p:nvSpPr>
        <p:spPr>
          <a:xfrm>
            <a:off x="838199" y="1825625"/>
            <a:ext cx="5797731" cy="4351338"/>
          </a:xfrm>
          <a:ln>
            <a:solidFill>
              <a:schemeClr val="tx1"/>
            </a:solidFill>
          </a:ln>
        </p:spPr>
        <p:txBody>
          <a:bodyPr>
            <a:normAutofit fontScale="62500" lnSpcReduction="20000"/>
          </a:bodyPr>
          <a:lstStyle/>
          <a:p>
            <a:r>
              <a:rPr lang="tr-TR" dirty="0"/>
              <a:t>Verilen kenar bilgilerine göre üçgen çeşidini bulma</a:t>
            </a:r>
          </a:p>
          <a:p>
            <a:pPr marL="0" indent="0">
              <a:buNone/>
            </a:pPr>
            <a:r>
              <a:rPr lang="tr-TR" dirty="0"/>
              <a:t>1. Başla</a:t>
            </a:r>
          </a:p>
          <a:p>
            <a:pPr marL="0" indent="0">
              <a:buNone/>
            </a:pPr>
            <a:r>
              <a:rPr lang="tr-TR" dirty="0"/>
              <a:t>2. Oku kenar a, b ve c.</a:t>
            </a:r>
          </a:p>
          <a:p>
            <a:pPr marL="0" indent="0">
              <a:buNone/>
            </a:pPr>
            <a:r>
              <a:rPr lang="tr-TR" dirty="0"/>
              <a:t>3. eğer (a == b) </a:t>
            </a:r>
          </a:p>
          <a:p>
            <a:pPr marL="0" indent="0">
              <a:buNone/>
            </a:pPr>
            <a:r>
              <a:rPr lang="tr-TR" dirty="0"/>
              <a:t>	eğer (b == c)  </a:t>
            </a:r>
          </a:p>
          <a:p>
            <a:pPr marL="0" indent="0">
              <a:buNone/>
            </a:pPr>
            <a:r>
              <a:rPr lang="tr-TR" dirty="0"/>
              <a:t>        	    yaz “eşkenar” </a:t>
            </a:r>
          </a:p>
          <a:p>
            <a:pPr marL="0" indent="0">
              <a:buNone/>
            </a:pPr>
            <a:r>
              <a:rPr lang="tr-TR" dirty="0"/>
              <a:t>	değilse yaz "ikizkenar"</a:t>
            </a:r>
          </a:p>
          <a:p>
            <a:pPr marL="0" indent="0">
              <a:buNone/>
            </a:pPr>
            <a:r>
              <a:rPr lang="tr-TR" dirty="0"/>
              <a:t>4. Değilse eğer (a == c)  </a:t>
            </a:r>
          </a:p>
          <a:p>
            <a:pPr marL="0" indent="0">
              <a:buNone/>
            </a:pPr>
            <a:r>
              <a:rPr lang="tr-TR" dirty="0"/>
              <a:t>           yaz “ikizkenar”</a:t>
            </a:r>
          </a:p>
          <a:p>
            <a:pPr marL="0" indent="0">
              <a:buNone/>
            </a:pPr>
            <a:r>
              <a:rPr lang="tr-TR" dirty="0"/>
              <a:t>6. Değilse yaz “çeşitkenar”</a:t>
            </a:r>
          </a:p>
          <a:p>
            <a:pPr marL="0" indent="0">
              <a:buNone/>
            </a:pPr>
            <a:r>
              <a:rPr lang="tr-TR" dirty="0"/>
              <a:t>7. Bitir</a:t>
            </a:r>
          </a:p>
          <a:p>
            <a:endParaRPr lang="en-US" dirty="0"/>
          </a:p>
          <a:p>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5</a:t>
            </a:fld>
            <a:endParaRPr lang="en-US" dirty="0"/>
          </a:p>
        </p:txBody>
      </p:sp>
      <p:pic>
        <p:nvPicPr>
          <p:cNvPr id="5" name="Resim 4"/>
          <p:cNvPicPr>
            <a:picLocks noChangeAspect="1"/>
          </p:cNvPicPr>
          <p:nvPr/>
        </p:nvPicPr>
        <p:blipFill>
          <a:blip r:embed="rId2"/>
          <a:stretch>
            <a:fillRect/>
          </a:stretch>
        </p:blipFill>
        <p:spPr>
          <a:xfrm>
            <a:off x="6796040" y="1825624"/>
            <a:ext cx="5197032" cy="4351339"/>
          </a:xfrm>
          <a:prstGeom prst="rect">
            <a:avLst/>
          </a:prstGeom>
        </p:spPr>
      </p:pic>
    </p:spTree>
    <p:extLst>
      <p:ext uri="{BB962C8B-B14F-4D97-AF65-F5344CB8AC3E}">
        <p14:creationId xmlns:p14="http://schemas.microsoft.com/office/powerpoint/2010/main" val="422696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Örnek-5</a:t>
            </a:r>
            <a:endParaRPr lang="en-US" dirty="0"/>
          </a:p>
        </p:txBody>
      </p:sp>
      <p:sp>
        <p:nvSpPr>
          <p:cNvPr id="3" name="İçerik Yer Tutucusu 2"/>
          <p:cNvSpPr>
            <a:spLocks noGrp="1"/>
          </p:cNvSpPr>
          <p:nvPr>
            <p:ph idx="1"/>
          </p:nvPr>
        </p:nvSpPr>
        <p:spPr/>
        <p:txBody>
          <a:bodyPr/>
          <a:lstStyle/>
          <a:p>
            <a:r>
              <a:rPr lang="tr-TR" dirty="0"/>
              <a:t>Klavyeden girilen N değeri adedi kadar </a:t>
            </a:r>
            <a:r>
              <a:rPr lang="tr-TR" dirty="0" err="1"/>
              <a:t>Fibonacci</a:t>
            </a:r>
            <a:r>
              <a:rPr lang="tr-TR" dirty="0"/>
              <a:t> sayısını yazdırmak için bir algoritma geliştir. </a:t>
            </a:r>
            <a:r>
              <a:rPr lang="tr-TR" dirty="0" err="1"/>
              <a:t>Fibonacci</a:t>
            </a:r>
            <a:r>
              <a:rPr lang="tr-TR" dirty="0"/>
              <a:t> sayıları 1,1 ile başlar ve bir sonraki sayı kendinden önceki iki sayının toplamı olacak şekilde devam eder.</a:t>
            </a:r>
          </a:p>
          <a:p>
            <a:r>
              <a:rPr lang="tr-TR" dirty="0"/>
              <a:t>İlk yedi adet </a:t>
            </a:r>
            <a:r>
              <a:rPr lang="tr-TR" dirty="0" err="1"/>
              <a:t>Fibonacci</a:t>
            </a:r>
            <a:r>
              <a:rPr lang="tr-TR" dirty="0"/>
              <a:t> sayısı şu şekildedir:</a:t>
            </a:r>
          </a:p>
          <a:p>
            <a:pPr lvl="1"/>
            <a:r>
              <a:rPr lang="tr-TR" dirty="0" err="1"/>
              <a:t>Fibonacci</a:t>
            </a:r>
            <a:r>
              <a:rPr lang="tr-TR" dirty="0"/>
              <a:t> Sayıları: 1,1,2,3,5,8,13,……</a:t>
            </a:r>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6</a:t>
            </a:fld>
            <a:endParaRPr lang="en-US" dirty="0"/>
          </a:p>
        </p:txBody>
      </p:sp>
    </p:spTree>
    <p:extLst>
      <p:ext uri="{BB962C8B-B14F-4D97-AF65-F5344CB8AC3E}">
        <p14:creationId xmlns:p14="http://schemas.microsoft.com/office/powerpoint/2010/main" val="9405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Örnek-5</a:t>
            </a:r>
            <a:endParaRPr lang="en-US" dirty="0"/>
          </a:p>
        </p:txBody>
      </p:sp>
      <p:sp>
        <p:nvSpPr>
          <p:cNvPr id="3" name="İçerik Yer Tutucusu 2"/>
          <p:cNvSpPr>
            <a:spLocks noGrp="1"/>
          </p:cNvSpPr>
          <p:nvPr>
            <p:ph idx="1"/>
          </p:nvPr>
        </p:nvSpPr>
        <p:spPr>
          <a:xfrm>
            <a:off x="838199" y="1825624"/>
            <a:ext cx="4883331" cy="4530725"/>
          </a:xfrm>
          <a:ln>
            <a:solidFill>
              <a:schemeClr val="tx1"/>
            </a:solidFill>
          </a:ln>
        </p:spPr>
        <p:txBody>
          <a:bodyPr>
            <a:normAutofit fontScale="55000" lnSpcReduction="20000"/>
          </a:bodyPr>
          <a:lstStyle/>
          <a:p>
            <a:pPr>
              <a:buNone/>
            </a:pPr>
            <a:r>
              <a:rPr lang="tr-TR" dirty="0"/>
              <a:t>1.Başla</a:t>
            </a:r>
          </a:p>
          <a:p>
            <a:pPr>
              <a:buNone/>
            </a:pPr>
            <a:r>
              <a:rPr lang="tr-TR" dirty="0"/>
              <a:t>2.N değerini klavyeden oku</a:t>
            </a:r>
          </a:p>
          <a:p>
            <a:pPr>
              <a:buNone/>
            </a:pPr>
            <a:r>
              <a:rPr lang="tr-TR" dirty="0"/>
              <a:t>3.A=1 ve B=1</a:t>
            </a:r>
          </a:p>
          <a:p>
            <a:pPr>
              <a:buNone/>
            </a:pPr>
            <a:r>
              <a:rPr lang="tr-TR" dirty="0"/>
              <a:t>4.counter=3</a:t>
            </a:r>
          </a:p>
          <a:p>
            <a:pPr>
              <a:buNone/>
            </a:pPr>
            <a:r>
              <a:rPr lang="tr-TR" dirty="0"/>
              <a:t>5.yaz, A </a:t>
            </a:r>
          </a:p>
          <a:p>
            <a:pPr>
              <a:buNone/>
            </a:pPr>
            <a:r>
              <a:rPr lang="tr-TR" dirty="0"/>
              <a:t>6.yaz, B</a:t>
            </a:r>
          </a:p>
          <a:p>
            <a:pPr>
              <a:buNone/>
            </a:pPr>
            <a:r>
              <a:rPr lang="tr-TR" dirty="0"/>
              <a:t>7.counter  &lt;= N olduğu sürece tekrarla</a:t>
            </a:r>
          </a:p>
          <a:p>
            <a:pPr>
              <a:buNone/>
            </a:pPr>
            <a:r>
              <a:rPr lang="tr-TR" dirty="0"/>
              <a:t>		total = A+B</a:t>
            </a:r>
          </a:p>
          <a:p>
            <a:pPr>
              <a:buNone/>
            </a:pPr>
            <a:r>
              <a:rPr lang="tr-TR" dirty="0"/>
              <a:t>		yaz, total</a:t>
            </a:r>
          </a:p>
          <a:p>
            <a:pPr>
              <a:buNone/>
            </a:pPr>
            <a:r>
              <a:rPr lang="tr-TR" dirty="0"/>
              <a:t>		A=B</a:t>
            </a:r>
          </a:p>
          <a:p>
            <a:pPr>
              <a:buNone/>
            </a:pPr>
            <a:r>
              <a:rPr lang="tr-TR" dirty="0"/>
              <a:t>		B=total</a:t>
            </a:r>
          </a:p>
          <a:p>
            <a:pPr>
              <a:buNone/>
            </a:pPr>
            <a:r>
              <a:rPr lang="tr-TR" dirty="0"/>
              <a:t>		</a:t>
            </a:r>
            <a:r>
              <a:rPr lang="tr-TR" dirty="0" err="1"/>
              <a:t>counter</a:t>
            </a:r>
            <a:r>
              <a:rPr lang="tr-TR" dirty="0"/>
              <a:t>++</a:t>
            </a:r>
          </a:p>
          <a:p>
            <a:pPr>
              <a:buNone/>
            </a:pPr>
            <a:r>
              <a:rPr lang="tr-TR" dirty="0"/>
              <a:t>8.Bitir</a:t>
            </a:r>
          </a:p>
          <a:p>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7</a:t>
            </a:fld>
            <a:endParaRPr lang="en-US" dirty="0"/>
          </a:p>
        </p:txBody>
      </p:sp>
      <p:pic>
        <p:nvPicPr>
          <p:cNvPr id="6" name="Resim 5"/>
          <p:cNvPicPr>
            <a:picLocks noChangeAspect="1"/>
          </p:cNvPicPr>
          <p:nvPr/>
        </p:nvPicPr>
        <p:blipFill>
          <a:blip r:embed="rId2"/>
          <a:stretch>
            <a:fillRect/>
          </a:stretch>
        </p:blipFill>
        <p:spPr>
          <a:xfrm>
            <a:off x="6406915" y="1825624"/>
            <a:ext cx="4664921" cy="4530725"/>
          </a:xfrm>
          <a:prstGeom prst="rect">
            <a:avLst/>
          </a:prstGeom>
        </p:spPr>
      </p:pic>
    </p:spTree>
    <p:extLst>
      <p:ext uri="{BB962C8B-B14F-4D97-AF65-F5344CB8AC3E}">
        <p14:creationId xmlns:p14="http://schemas.microsoft.com/office/powerpoint/2010/main" val="364643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Örnek-6</a:t>
            </a:r>
            <a:endParaRPr lang="en-US" dirty="0"/>
          </a:p>
        </p:txBody>
      </p:sp>
      <p:sp>
        <p:nvSpPr>
          <p:cNvPr id="3" name="İçerik Yer Tutucusu 2"/>
          <p:cNvSpPr>
            <a:spLocks noGrp="1"/>
          </p:cNvSpPr>
          <p:nvPr>
            <p:ph idx="1"/>
          </p:nvPr>
        </p:nvSpPr>
        <p:spPr/>
        <p:txBody>
          <a:bodyPr/>
          <a:lstStyle/>
          <a:p>
            <a:r>
              <a:rPr lang="en-US" dirty="0"/>
              <a:t>Problem  </a:t>
            </a:r>
          </a:p>
          <a:p>
            <a:pPr lvl="1"/>
            <a:r>
              <a:rPr lang="tr-TR" dirty="0"/>
              <a:t>Bir okuldaki 10 öğrencinin test sonuçları klavyeden sırayla girilecek (1= geçti, 2=kaldı)</a:t>
            </a:r>
            <a:endParaRPr lang="en-US" dirty="0"/>
          </a:p>
          <a:p>
            <a:pPr lvl="1"/>
            <a:r>
              <a:rPr lang="tr-TR" dirty="0"/>
              <a:t>Sonuçları analiz ederek kalan ve geçen öğrenci sayılarını ekrana yazdıran programın akış diyagramını oluşturun</a:t>
            </a:r>
            <a:endParaRPr lang="en-US"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8</a:t>
            </a:fld>
            <a:endParaRPr lang="en-US" dirty="0"/>
          </a:p>
        </p:txBody>
      </p:sp>
    </p:spTree>
    <p:extLst>
      <p:ext uri="{BB962C8B-B14F-4D97-AF65-F5344CB8AC3E}">
        <p14:creationId xmlns:p14="http://schemas.microsoft.com/office/powerpoint/2010/main" val="254809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Örnek-6</a:t>
            </a:r>
            <a:endParaRPr lang="en-US" dirty="0"/>
          </a:p>
        </p:txBody>
      </p:sp>
      <p:sp>
        <p:nvSpPr>
          <p:cNvPr id="3" name="İçerik Yer Tutucusu 2"/>
          <p:cNvSpPr>
            <a:spLocks noGrp="1"/>
          </p:cNvSpPr>
          <p:nvPr>
            <p:ph idx="1"/>
          </p:nvPr>
        </p:nvSpPr>
        <p:spPr>
          <a:xfrm>
            <a:off x="838200" y="1825624"/>
            <a:ext cx="4282440" cy="4530725"/>
          </a:xfrm>
          <a:ln>
            <a:solidFill>
              <a:schemeClr val="tx1"/>
            </a:solidFill>
          </a:ln>
        </p:spPr>
        <p:txBody>
          <a:bodyPr>
            <a:noAutofit/>
          </a:bodyPr>
          <a:lstStyle/>
          <a:p>
            <a:pPr>
              <a:buFontTx/>
              <a:buNone/>
            </a:pPr>
            <a:r>
              <a:rPr lang="tr-TR" sz="1400" i="1" dirty="0"/>
              <a:t>1.gecenSayac = 0</a:t>
            </a:r>
            <a:r>
              <a:rPr lang="en-US" sz="1400" i="1" dirty="0"/>
              <a:t>	</a:t>
            </a:r>
          </a:p>
          <a:p>
            <a:pPr>
              <a:buFontTx/>
              <a:buNone/>
            </a:pPr>
            <a:r>
              <a:rPr lang="tr-TR" sz="1400" i="1" dirty="0"/>
              <a:t>2.kalanSayac=0</a:t>
            </a:r>
          </a:p>
          <a:p>
            <a:pPr>
              <a:buFontTx/>
              <a:buNone/>
            </a:pPr>
            <a:r>
              <a:rPr lang="tr-TR" sz="1400" i="1" dirty="0"/>
              <a:t>3.ogrenciSayac = 1</a:t>
            </a:r>
          </a:p>
          <a:p>
            <a:pPr>
              <a:buFontTx/>
              <a:buNone/>
            </a:pPr>
            <a:r>
              <a:rPr lang="tr-TR" sz="1400" i="1" dirty="0"/>
              <a:t>4.ogrenciSayac&lt;=10 olduğu sürece tekrar et</a:t>
            </a:r>
            <a:br>
              <a:rPr lang="en-US" sz="1400" i="1" dirty="0"/>
            </a:br>
            <a:r>
              <a:rPr lang="tr-TR" sz="1400" i="1" dirty="0"/>
              <a:t>	Sınav sonucu gir, </a:t>
            </a:r>
            <a:r>
              <a:rPr lang="tr-TR" sz="1400" i="1" dirty="0" err="1"/>
              <a:t>sonuc</a:t>
            </a:r>
            <a:endParaRPr lang="en-US" sz="1400" i="1" dirty="0"/>
          </a:p>
          <a:p>
            <a:pPr>
              <a:buNone/>
            </a:pPr>
            <a:r>
              <a:rPr lang="en-US" sz="1400" i="1" dirty="0"/>
              <a:t>	</a:t>
            </a:r>
            <a:r>
              <a:rPr lang="tr-TR" sz="1400" i="1" dirty="0"/>
              <a:t>	Eğer sonuç = 1 ise</a:t>
            </a:r>
          </a:p>
          <a:p>
            <a:pPr>
              <a:buNone/>
            </a:pPr>
            <a:r>
              <a:rPr lang="tr-TR" sz="1400" i="1" dirty="0"/>
              <a:t>		     </a:t>
            </a:r>
            <a:r>
              <a:rPr lang="tr-TR" sz="1400" i="1" dirty="0" err="1"/>
              <a:t>gecenSayac</a:t>
            </a:r>
            <a:r>
              <a:rPr lang="tr-TR" sz="1400" i="1" dirty="0"/>
              <a:t>++</a:t>
            </a:r>
            <a:br>
              <a:rPr lang="en-US" sz="1400" i="1" dirty="0"/>
            </a:br>
            <a:r>
              <a:rPr lang="tr-TR" sz="1400" i="1" dirty="0"/>
              <a:t>	Değilse eğer sonuç = 2 ise</a:t>
            </a:r>
          </a:p>
          <a:p>
            <a:pPr>
              <a:buNone/>
            </a:pPr>
            <a:r>
              <a:rPr lang="tr-TR" sz="1400" i="1" dirty="0"/>
              <a:t>                       </a:t>
            </a:r>
            <a:r>
              <a:rPr lang="tr-TR" sz="1400" i="1" dirty="0" err="1"/>
              <a:t>kalanSayac</a:t>
            </a:r>
            <a:r>
              <a:rPr lang="tr-TR" sz="1400" i="1" dirty="0"/>
              <a:t>++</a:t>
            </a:r>
            <a:br>
              <a:rPr lang="en-US" sz="1400" i="1" dirty="0"/>
            </a:br>
            <a:r>
              <a:rPr lang="en-US" sz="1400" i="1" dirty="0"/>
              <a:t>   </a:t>
            </a:r>
            <a:r>
              <a:rPr lang="tr-TR" sz="1400" i="1" dirty="0"/>
              <a:t>	Değilse </a:t>
            </a:r>
          </a:p>
          <a:p>
            <a:pPr>
              <a:buNone/>
            </a:pPr>
            <a:r>
              <a:rPr lang="tr-TR" sz="1400" i="1" dirty="0"/>
              <a:t>		     yaz, "geçersiz sonuç girdiniz"</a:t>
            </a:r>
          </a:p>
          <a:p>
            <a:pPr>
              <a:buNone/>
            </a:pPr>
            <a:r>
              <a:rPr lang="tr-TR" sz="1400" i="1" dirty="0"/>
              <a:t>		</a:t>
            </a:r>
            <a:r>
              <a:rPr lang="tr-TR" sz="1400" i="1" dirty="0" err="1"/>
              <a:t>ogrenciSayac</a:t>
            </a:r>
            <a:r>
              <a:rPr lang="tr-TR" sz="1400" i="1" dirty="0"/>
              <a:t>++</a:t>
            </a:r>
          </a:p>
          <a:p>
            <a:pPr>
              <a:buNone/>
            </a:pPr>
            <a:r>
              <a:rPr lang="tr-TR" sz="1400" i="1" dirty="0"/>
              <a:t>5.yaz, </a:t>
            </a:r>
            <a:r>
              <a:rPr lang="tr-TR" sz="1400" i="1" dirty="0" err="1"/>
              <a:t>gecenSayac</a:t>
            </a:r>
            <a:endParaRPr lang="tr-TR" sz="1400" i="1" dirty="0"/>
          </a:p>
          <a:p>
            <a:pPr>
              <a:buNone/>
            </a:pPr>
            <a:r>
              <a:rPr lang="tr-TR" sz="1400" i="1" dirty="0"/>
              <a:t>6.yaz, </a:t>
            </a:r>
            <a:r>
              <a:rPr lang="tr-TR" sz="1400" i="1" dirty="0" err="1"/>
              <a:t>kalanSayac</a:t>
            </a:r>
            <a:endParaRPr lang="tr-TR" sz="1400" i="1" dirty="0"/>
          </a:p>
          <a:p>
            <a:pPr marL="0" lvl="2" indent="0">
              <a:buNone/>
            </a:pPr>
            <a:r>
              <a:rPr lang="tr-TR" sz="1400" i="1" dirty="0"/>
              <a:t>7. Bitir</a:t>
            </a:r>
            <a:endParaRPr lang="en-US" sz="1400" i="1" dirty="0"/>
          </a:p>
        </p:txBody>
      </p:sp>
      <p:sp>
        <p:nvSpPr>
          <p:cNvPr id="4" name="Slayt Numarası Yer Tutucusu 3"/>
          <p:cNvSpPr>
            <a:spLocks noGrp="1"/>
          </p:cNvSpPr>
          <p:nvPr>
            <p:ph type="sldNum" sz="quarter" idx="12"/>
          </p:nvPr>
        </p:nvSpPr>
        <p:spPr/>
        <p:txBody>
          <a:bodyPr/>
          <a:lstStyle/>
          <a:p>
            <a:fld id="{C199D34E-CF5C-4AED-9D38-9DFB3142C878}" type="slidenum">
              <a:rPr lang="en-US" smtClean="0"/>
              <a:t>9</a:t>
            </a:fld>
            <a:endParaRPr lang="en-US" dirty="0"/>
          </a:p>
        </p:txBody>
      </p:sp>
      <p:pic>
        <p:nvPicPr>
          <p:cNvPr id="5" name="Resim 4">
            <a:extLst>
              <a:ext uri="{FF2B5EF4-FFF2-40B4-BE49-F238E27FC236}">
                <a16:creationId xmlns:a16="http://schemas.microsoft.com/office/drawing/2014/main" id="{FE77CAF1-8AE4-4E7A-BBC9-DE7ED268DDF2}"/>
              </a:ext>
            </a:extLst>
          </p:cNvPr>
          <p:cNvPicPr>
            <a:picLocks noChangeAspect="1"/>
          </p:cNvPicPr>
          <p:nvPr/>
        </p:nvPicPr>
        <p:blipFill>
          <a:blip r:embed="rId2"/>
          <a:stretch>
            <a:fillRect/>
          </a:stretch>
        </p:blipFill>
        <p:spPr>
          <a:xfrm>
            <a:off x="5180559" y="1825624"/>
            <a:ext cx="6860081" cy="4530725"/>
          </a:xfrm>
          <a:prstGeom prst="rect">
            <a:avLst/>
          </a:prstGeom>
        </p:spPr>
      </p:pic>
    </p:spTree>
    <p:extLst>
      <p:ext uri="{BB962C8B-B14F-4D97-AF65-F5344CB8AC3E}">
        <p14:creationId xmlns:p14="http://schemas.microsoft.com/office/powerpoint/2010/main" val="1420757815"/>
      </p:ext>
    </p:extLst>
  </p:cSld>
  <p:clrMapOvr>
    <a:masterClrMapping/>
  </p:clrMapOvr>
</p:sld>
</file>

<file path=ppt/theme/theme1.xml><?xml version="1.0" encoding="utf-8"?>
<a:theme xmlns:a="http://schemas.openxmlformats.org/drawingml/2006/main" name="Office Teması">
  <a:themeElements>
    <a:clrScheme name="Özel 1">
      <a:dk1>
        <a:sysClr val="windowText" lastClr="000000"/>
      </a:dk1>
      <a:lt1>
        <a:srgbClr val="2683C6"/>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Özel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10143</TotalTime>
  <Words>590</Words>
  <Application>Microsoft Office PowerPoint</Application>
  <PresentationFormat>Geniş ekran</PresentationFormat>
  <Paragraphs>138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Comic Sans MS</vt:lpstr>
      <vt:lpstr>Office Teması</vt:lpstr>
      <vt:lpstr>BLM-111 PROGRAMLAMA DİLLERİ I  Ders-5 Algoritma Örnekleri ve Analizi-1</vt:lpstr>
      <vt:lpstr>Örnek-1</vt:lpstr>
      <vt:lpstr>Örnek-2</vt:lpstr>
      <vt:lpstr>Örnek-3</vt:lpstr>
      <vt:lpstr>Örnek-4</vt:lpstr>
      <vt:lpstr>Örnek-5</vt:lpstr>
      <vt:lpstr>Örnek-5</vt:lpstr>
      <vt:lpstr>Örnek-6</vt:lpstr>
      <vt:lpstr>Örnek-6</vt:lpstr>
      <vt:lpstr>Örnek-7</vt:lpstr>
      <vt:lpstr>Örnek-8</vt:lpstr>
      <vt:lpstr>Örnek-8</vt:lpstr>
      <vt:lpstr>Örnek-9</vt:lpstr>
      <vt:lpstr>Örnek-10</vt:lpstr>
      <vt:lpstr>Örnek-10</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SPLASH</dc:creator>
  <cp:lastModifiedBy>SPLASH</cp:lastModifiedBy>
  <cp:revision>364</cp:revision>
  <dcterms:created xsi:type="dcterms:W3CDTF">2016-06-12T13:03:12Z</dcterms:created>
  <dcterms:modified xsi:type="dcterms:W3CDTF">2018-09-10T19:33:45Z</dcterms:modified>
</cp:coreProperties>
</file>